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6858000" cy="10944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346" userDrawn="1">
          <p15:clr>
            <a:srgbClr val="A4A3A4"/>
          </p15:clr>
        </p15:guide>
        <p15:guide id="4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2016" y="-2934"/>
      </p:cViewPr>
      <p:guideLst>
        <p:guide orient="horz" pos="3447"/>
        <p:guide pos="2160"/>
        <p:guide pos="346"/>
        <p:guide pos="397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791104"/>
            <a:ext cx="5829300" cy="381021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748252"/>
            <a:ext cx="5143500" cy="264232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64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5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82679"/>
            <a:ext cx="1478756" cy="92747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82679"/>
            <a:ext cx="4350544" cy="9274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86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06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728459"/>
            <a:ext cx="5915025" cy="45524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7324021"/>
            <a:ext cx="5915025" cy="239404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86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913393"/>
            <a:ext cx="2914650" cy="694401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913393"/>
            <a:ext cx="2914650" cy="694401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6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82681"/>
            <a:ext cx="5915025" cy="211537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682856"/>
            <a:ext cx="2901255" cy="131482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997682"/>
            <a:ext cx="2901255" cy="58799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682856"/>
            <a:ext cx="2915543" cy="131482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997682"/>
            <a:ext cx="2915543" cy="58799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74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8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29615"/>
            <a:ext cx="2211884" cy="255365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575768"/>
            <a:ext cx="3471863" cy="777749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283268"/>
            <a:ext cx="2211884" cy="608265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18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29615"/>
            <a:ext cx="2211884" cy="255365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575768"/>
            <a:ext cx="3471863" cy="777749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283268"/>
            <a:ext cx="2211884" cy="608265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6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82681"/>
            <a:ext cx="5915025" cy="211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913393"/>
            <a:ext cx="5915025" cy="694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0143677"/>
            <a:ext cx="1543050" cy="58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8C17-8482-42EA-8E87-D4960B51E665}" type="datetimeFigureOut">
              <a:rPr lang="ko-KR" altLang="en-US" smtClean="0"/>
              <a:t>2024-06-11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0143677"/>
            <a:ext cx="2314575" cy="58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0143677"/>
            <a:ext cx="1543050" cy="58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CBFD-2251-469D-80EC-4345E867E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82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rtcenter@smu.ac.kr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artcenter@smu.ac.k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artcenter@smu.ac.k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71D43AAB-856C-4EEE-8939-C92E61CEC7EC}"/>
              </a:ext>
            </a:extLst>
          </p:cNvPr>
          <p:cNvSpPr/>
          <p:nvPr/>
        </p:nvSpPr>
        <p:spPr>
          <a:xfrm>
            <a:off x="0" y="-1587"/>
            <a:ext cx="6858000" cy="947369"/>
          </a:xfrm>
          <a:prstGeom prst="rect">
            <a:avLst/>
          </a:prstGeom>
          <a:solidFill>
            <a:srgbClr val="1F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4E928-B9C8-46C3-B00F-9C3D661B7DAF}"/>
              </a:ext>
            </a:extLst>
          </p:cNvPr>
          <p:cNvSpPr txBox="1"/>
          <p:nvPr/>
        </p:nvSpPr>
        <p:spPr>
          <a:xfrm>
            <a:off x="290286" y="259670"/>
            <a:ext cx="627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2025</a:t>
            </a:r>
            <a:r>
              <a:rPr lang="ko-KR" altLang="en-US" sz="24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년도 상명아트홀 </a:t>
            </a:r>
            <a:r>
              <a:rPr lang="en-US" altLang="ko-KR" sz="24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1</a:t>
            </a:r>
            <a:r>
              <a:rPr lang="ko-KR" altLang="en-US" sz="24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관 장기대관 공고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68187-8366-48FC-8877-94E719300C29}"/>
              </a:ext>
            </a:extLst>
          </p:cNvPr>
          <p:cNvSpPr txBox="1"/>
          <p:nvPr/>
        </p:nvSpPr>
        <p:spPr>
          <a:xfrm>
            <a:off x="290286" y="4758452"/>
            <a:ext cx="6277428" cy="62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dirty="0">
                <a:latin typeface="프리젠테이션 4 Regular" pitchFamily="2" charset="-127"/>
                <a:ea typeface="프리젠테이션 4 Regular" pitchFamily="2" charset="-127"/>
              </a:rPr>
              <a:t>상명아트홀</a:t>
            </a:r>
            <a:r>
              <a:rPr lang="en-US" altLang="ko-KR" sz="1400" dirty="0">
                <a:latin typeface="프리젠테이션 4 Regular" pitchFamily="2" charset="-127"/>
                <a:ea typeface="프리젠테이션 4 Regular" pitchFamily="2" charset="-127"/>
              </a:rPr>
              <a:t> 1</a:t>
            </a:r>
            <a:r>
              <a:rPr lang="ko-KR" altLang="en-US" sz="1400" dirty="0">
                <a:latin typeface="프리젠테이션 4 Regular" pitchFamily="2" charset="-127"/>
                <a:ea typeface="프리젠테이션 4 Regular" pitchFamily="2" charset="-127"/>
              </a:rPr>
              <a:t>관은 차별화된 새로운 예술과 디자인 개념의 개발능력</a:t>
            </a:r>
            <a:r>
              <a:rPr lang="en-US" altLang="ko-KR" sz="1400" dirty="0">
                <a:latin typeface="프리젠테이션 4 Regular" pitchFamily="2" charset="-127"/>
                <a:ea typeface="프리젠테이션 4 Regular" pitchFamily="2" charset="-127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1400" dirty="0">
                <a:latin typeface="프리젠테이션 4 Regular" pitchFamily="2" charset="-127"/>
                <a:ea typeface="프리젠테이션 4 Regular" pitchFamily="2" charset="-127"/>
              </a:rPr>
              <a:t>자유로운 실험정신 및 미래 지향성에 그 가치를 부여하고 있습니다</a:t>
            </a:r>
            <a:r>
              <a:rPr lang="en-US" altLang="ko-KR" sz="1400" dirty="0">
                <a:latin typeface="프리젠테이션 4 Regular" pitchFamily="2" charset="-127"/>
                <a:ea typeface="프리젠테이션 4 Regular" pitchFamily="2" charset="-127"/>
              </a:rPr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2013298-8B6F-4BCB-90BE-7D128BC4D5B3}"/>
              </a:ext>
            </a:extLst>
          </p:cNvPr>
          <p:cNvSpPr/>
          <p:nvPr/>
        </p:nvSpPr>
        <p:spPr>
          <a:xfrm>
            <a:off x="558071" y="1716320"/>
            <a:ext cx="2757353" cy="236337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effectLst>
            <a:softEdge rad="12700"/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3A9FC3B-8AA8-4F37-9512-A005DEE9D88D}"/>
              </a:ext>
            </a:extLst>
          </p:cNvPr>
          <p:cNvSpPr/>
          <p:nvPr/>
        </p:nvSpPr>
        <p:spPr>
          <a:xfrm>
            <a:off x="3542578" y="1716320"/>
            <a:ext cx="2757352" cy="2363128"/>
          </a:xfrm>
          <a:prstGeom prst="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794" t="-1017680" r="-3794" b="-821998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EBD3C6F-F248-4540-9CFA-C3834D987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0155213"/>
            <a:ext cx="3175000" cy="3568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C1FD79-C15F-4C35-A587-9295CF09DAB3}"/>
              </a:ext>
            </a:extLst>
          </p:cNvPr>
          <p:cNvSpPr txBox="1"/>
          <p:nvPr/>
        </p:nvSpPr>
        <p:spPr>
          <a:xfrm>
            <a:off x="631369" y="1115968"/>
            <a:ext cx="324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상명아트홀 </a:t>
            </a:r>
            <a:r>
              <a:rPr lang="en-US" altLang="ko-KR" sz="24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1</a:t>
            </a:r>
            <a:r>
              <a:rPr lang="ko-KR" altLang="en-US" sz="24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관 </a:t>
            </a:r>
            <a:r>
              <a:rPr lang="en-US" altLang="ko-KR" sz="24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(176</a:t>
            </a:r>
            <a:r>
              <a:rPr lang="ko-KR" altLang="en-US" sz="24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석</a:t>
            </a:r>
            <a:r>
              <a:rPr lang="en-US" altLang="ko-KR" sz="24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)</a:t>
            </a:r>
            <a:endParaRPr lang="ko-KR" altLang="en-US" sz="240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18943B6-7C65-4F90-9CA3-DB1B22E939B7}"/>
              </a:ext>
            </a:extLst>
          </p:cNvPr>
          <p:cNvSpPr/>
          <p:nvPr/>
        </p:nvSpPr>
        <p:spPr>
          <a:xfrm>
            <a:off x="558071" y="1151889"/>
            <a:ext cx="58059" cy="347955"/>
          </a:xfrm>
          <a:prstGeom prst="rect">
            <a:avLst/>
          </a:prstGeom>
          <a:solidFill>
            <a:srgbClr val="1F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ED2ED1-CD68-4087-99EB-52FF54294F58}"/>
              </a:ext>
            </a:extLst>
          </p:cNvPr>
          <p:cNvSpPr txBox="1"/>
          <p:nvPr/>
        </p:nvSpPr>
        <p:spPr>
          <a:xfrm>
            <a:off x="549275" y="4257760"/>
            <a:ext cx="575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highlight>
                  <a:srgbClr val="1F3A8F"/>
                </a:highlight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장기대관 할인 적용 </a:t>
            </a:r>
            <a:r>
              <a:rPr lang="en-US" altLang="ko-KR" sz="2000" dirty="0">
                <a:solidFill>
                  <a:schemeClr val="bg1"/>
                </a:solidFill>
                <a:highlight>
                  <a:srgbClr val="1F3A8F"/>
                </a:highlight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(1</a:t>
            </a:r>
            <a:r>
              <a:rPr lang="ko-KR" altLang="en-US" sz="2000" dirty="0">
                <a:solidFill>
                  <a:schemeClr val="bg1"/>
                </a:solidFill>
                <a:highlight>
                  <a:srgbClr val="1F3A8F"/>
                </a:highlight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개월 </a:t>
            </a:r>
            <a:r>
              <a:rPr lang="en-US" altLang="ko-KR" sz="2000" dirty="0">
                <a:solidFill>
                  <a:schemeClr val="bg1"/>
                </a:solidFill>
                <a:highlight>
                  <a:srgbClr val="1F3A8F"/>
                </a:highlight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10%, 2</a:t>
            </a:r>
            <a:r>
              <a:rPr lang="ko-KR" altLang="en-US" sz="2000" dirty="0">
                <a:solidFill>
                  <a:schemeClr val="bg1"/>
                </a:solidFill>
                <a:highlight>
                  <a:srgbClr val="1F3A8F"/>
                </a:highlight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개월 </a:t>
            </a:r>
            <a:r>
              <a:rPr lang="en-US" altLang="ko-KR" sz="2000" dirty="0">
                <a:solidFill>
                  <a:schemeClr val="bg1"/>
                </a:solidFill>
                <a:highlight>
                  <a:srgbClr val="1F3A8F"/>
                </a:highlight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20%, …)</a:t>
            </a:r>
            <a:endParaRPr lang="ko-KR" altLang="en-US" sz="2000" dirty="0">
              <a:solidFill>
                <a:schemeClr val="bg1"/>
              </a:solidFill>
              <a:highlight>
                <a:srgbClr val="1F3A8F"/>
              </a:highlight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B508D-0AF1-42F3-A8AB-E224551AA438}"/>
              </a:ext>
            </a:extLst>
          </p:cNvPr>
          <p:cNvSpPr txBox="1"/>
          <p:nvPr/>
        </p:nvSpPr>
        <p:spPr>
          <a:xfrm>
            <a:off x="549275" y="5542498"/>
            <a:ext cx="6127296" cy="16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1) </a:t>
            </a:r>
            <a:r>
              <a:rPr lang="ko-KR" altLang="en-US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대관신청방법</a:t>
            </a:r>
            <a:endParaRPr lang="en-US" altLang="ko-KR" sz="1400" spc="-3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① 상명아트홀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(02-2075-2173) 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번호로 희망 대관 일자를 문의 및 대관 신청 가능 여부 확인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② 상명아트센터 홈페이지에 안내된 대관 서식을 작성하여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메일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(artcenter@smu.ac.kr)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로 송부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③ 대관 신청서 및 그 외 서류 확인 및 대관 심의 진행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④ 승인 결과 유선 혹은 메일을 통해 전달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A955DC-A20A-46BE-80AD-20734AE06D15}"/>
              </a:ext>
            </a:extLst>
          </p:cNvPr>
          <p:cNvSpPr txBox="1"/>
          <p:nvPr/>
        </p:nvSpPr>
        <p:spPr>
          <a:xfrm>
            <a:off x="558071" y="8753749"/>
            <a:ext cx="6127296" cy="102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3) </a:t>
            </a:r>
            <a:r>
              <a:rPr lang="ko-KR" altLang="en-US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문의</a:t>
            </a:r>
            <a:endParaRPr lang="en-US" altLang="ko-KR" sz="1400" spc="-3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평일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09:00 – 17:30   02) 2075-2173   |   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  <a:hlinkClick r:id="rId5"/>
              </a:rPr>
              <a:t>artcenter@smu.ac.kr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 err="1">
                <a:latin typeface="프리젠테이션 4 Regular" pitchFamily="2" charset="-127"/>
                <a:ea typeface="프리젠테이션 4 Regular" pitchFamily="2" charset="-127"/>
              </a:rPr>
              <a:t>아트홀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1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관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</a:t>
            </a:r>
            <a:r>
              <a:rPr lang="ko-KR" altLang="en-US" sz="1400" spc="-30" dirty="0" err="1">
                <a:latin typeface="프리젠테이션 4 Regular" pitchFamily="2" charset="-127"/>
                <a:ea typeface="프리젠테이션 4 Regular" pitchFamily="2" charset="-127"/>
              </a:rPr>
              <a:t>혜화역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 상명대학교 예술디자인센터 내 위치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F6D33-5AA3-4C77-B70C-F36F15DD53FE}"/>
              </a:ext>
            </a:extLst>
          </p:cNvPr>
          <p:cNvSpPr txBox="1"/>
          <p:nvPr/>
        </p:nvSpPr>
        <p:spPr>
          <a:xfrm>
            <a:off x="558071" y="7310669"/>
            <a:ext cx="6127296" cy="13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2) </a:t>
            </a:r>
            <a:r>
              <a:rPr lang="ko-KR" altLang="en-US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대관신청제한</a:t>
            </a:r>
            <a:endParaRPr lang="en-US" altLang="ko-KR" sz="1400" spc="-3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① 특정한 종교나 정치의 홍보를 목적으로 공연하려는 개인이나 단체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② 대관 계약 사례가 있는 경우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, 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대관료 미납 또는 대관규약을 성실히 이행하지 않은 개인이나 단체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③ 그 외 대관규약 제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7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조 대관신청제한에 해당하는 경우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상명아트센터 홈페이지 참조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5362204-5FF1-4D6F-8015-F732CCAE8706}"/>
              </a:ext>
            </a:extLst>
          </p:cNvPr>
          <p:cNvSpPr/>
          <p:nvPr/>
        </p:nvSpPr>
        <p:spPr>
          <a:xfrm>
            <a:off x="631369" y="5200650"/>
            <a:ext cx="5677356" cy="3269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25</a:t>
            </a:r>
            <a:r>
              <a:rPr lang="ko-KR" altLang="en-US" dirty="0"/>
              <a:t>년도 </a:t>
            </a:r>
            <a:r>
              <a:rPr lang="ko-KR" altLang="en-US" dirty="0" err="1"/>
              <a:t>라이어</a:t>
            </a:r>
            <a:r>
              <a:rPr lang="ko-KR" altLang="en-US" dirty="0"/>
              <a:t> 팀 대관 완료로</a:t>
            </a:r>
            <a:endParaRPr lang="en-US" altLang="ko-KR" dirty="0"/>
          </a:p>
          <a:p>
            <a:pPr algn="ctr"/>
            <a:r>
              <a:rPr lang="ko-KR" altLang="en-US" dirty="0" err="1"/>
              <a:t>아트홀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관 홍보 진행하지 않습니다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10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D412342-83CC-45BB-BEF0-DB80143E8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29787" r="1101" b="63865"/>
          <a:stretch/>
        </p:blipFill>
        <p:spPr>
          <a:xfrm>
            <a:off x="631368" y="1437270"/>
            <a:ext cx="5731331" cy="2097273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71D43AAB-856C-4EEE-8939-C92E61CEC7EC}"/>
              </a:ext>
            </a:extLst>
          </p:cNvPr>
          <p:cNvSpPr/>
          <p:nvPr/>
        </p:nvSpPr>
        <p:spPr>
          <a:xfrm>
            <a:off x="0" y="-1587"/>
            <a:ext cx="6858000" cy="947369"/>
          </a:xfrm>
          <a:prstGeom prst="rect">
            <a:avLst/>
          </a:prstGeom>
          <a:solidFill>
            <a:srgbClr val="1F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4E928-B9C8-46C3-B00F-9C3D661B7DAF}"/>
              </a:ext>
            </a:extLst>
          </p:cNvPr>
          <p:cNvSpPr txBox="1"/>
          <p:nvPr/>
        </p:nvSpPr>
        <p:spPr>
          <a:xfrm>
            <a:off x="290286" y="259670"/>
            <a:ext cx="627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2025</a:t>
            </a:r>
            <a:r>
              <a:rPr lang="ko-KR" altLang="en-US" sz="24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년도 상명아트센터 정기대관 공고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EBD3C6F-F248-4540-9CFA-C3834D987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0231413"/>
            <a:ext cx="3175000" cy="3568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C1FD79-C15F-4C35-A587-9295CF09DAB3}"/>
              </a:ext>
            </a:extLst>
          </p:cNvPr>
          <p:cNvSpPr txBox="1"/>
          <p:nvPr/>
        </p:nvSpPr>
        <p:spPr>
          <a:xfrm>
            <a:off x="631369" y="1096012"/>
            <a:ext cx="324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계당홀</a:t>
            </a:r>
            <a:r>
              <a:rPr lang="ko-KR" altLang="en-US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 </a:t>
            </a:r>
            <a:r>
              <a:rPr lang="en-US" altLang="ko-KR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(1,434</a:t>
            </a:r>
            <a:r>
              <a:rPr lang="ko-KR" altLang="en-US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석</a:t>
            </a:r>
            <a:r>
              <a:rPr lang="en-US" altLang="ko-KR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)</a:t>
            </a:r>
            <a:endParaRPr lang="ko-KR" altLang="en-US" sz="200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18943B6-7C65-4F90-9CA3-DB1B22E939B7}"/>
              </a:ext>
            </a:extLst>
          </p:cNvPr>
          <p:cNvSpPr/>
          <p:nvPr/>
        </p:nvSpPr>
        <p:spPr>
          <a:xfrm>
            <a:off x="573310" y="1146175"/>
            <a:ext cx="58059" cy="254000"/>
          </a:xfrm>
          <a:prstGeom prst="rect">
            <a:avLst/>
          </a:prstGeom>
          <a:solidFill>
            <a:srgbClr val="1F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B508D-0AF1-42F3-A8AB-E224551AA438}"/>
              </a:ext>
            </a:extLst>
          </p:cNvPr>
          <p:cNvSpPr txBox="1"/>
          <p:nvPr/>
        </p:nvSpPr>
        <p:spPr>
          <a:xfrm>
            <a:off x="549275" y="6128507"/>
            <a:ext cx="6127296" cy="16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1) </a:t>
            </a:r>
            <a:r>
              <a:rPr lang="ko-KR" altLang="en-US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대관신청방법</a:t>
            </a:r>
            <a:endParaRPr lang="en-US" altLang="ko-KR" sz="1400" spc="-3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① 상명아트센터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(02-2287-7186) 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번호로 희망 대관 일자를 문의 및 대관 신청 가능 여부 확인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② 상명아트센터 홈페이지에 안내된 대관 서식을 작성하여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메일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(artcenter@smu.ac.kr)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로 송부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③ 대관 신청서 및 그 외 서류 확인 및 대관 심의 진행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④ 승인 결과 유선 혹은 메일을 통해 전달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A955DC-A20A-46BE-80AD-20734AE06D15}"/>
              </a:ext>
            </a:extLst>
          </p:cNvPr>
          <p:cNvSpPr txBox="1"/>
          <p:nvPr/>
        </p:nvSpPr>
        <p:spPr>
          <a:xfrm>
            <a:off x="558071" y="9339758"/>
            <a:ext cx="6127296" cy="70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3) </a:t>
            </a:r>
            <a:r>
              <a:rPr lang="ko-KR" altLang="en-US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문의</a:t>
            </a:r>
            <a:endParaRPr lang="en-US" altLang="ko-KR" sz="1400" spc="-3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평일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09:00 – 17:30   02) 2075-2173   |   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  <a:hlinkClick r:id="rId4"/>
              </a:rPr>
              <a:t>artcenter@smu.ac.kr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F6D33-5AA3-4C77-B70C-F36F15DD53FE}"/>
              </a:ext>
            </a:extLst>
          </p:cNvPr>
          <p:cNvSpPr txBox="1"/>
          <p:nvPr/>
        </p:nvSpPr>
        <p:spPr>
          <a:xfrm>
            <a:off x="558071" y="7896678"/>
            <a:ext cx="6127296" cy="13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2) </a:t>
            </a:r>
            <a:r>
              <a:rPr lang="ko-KR" altLang="en-US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대관신청제한</a:t>
            </a:r>
            <a:endParaRPr lang="en-US" altLang="ko-KR" sz="1400" spc="-3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① 특정한 종교나 정치의 홍보를 목적으로 공연하려는 개인이나 단체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② 대관 계약 사례가 있는 경우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, 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대관료 미납 또는 대관규약을 성실히 이행하지 않은 개인이나 단체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③ 그 외 대관규약 제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7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조 대관신청제한에 해당하는 경우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상명아트센터 홈페이지 참조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)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EDCDB3A-7A50-4EB7-9DE8-958AC5B40A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40573" r="1976" b="53335"/>
          <a:stretch/>
        </p:blipFill>
        <p:spPr>
          <a:xfrm>
            <a:off x="674421" y="4056511"/>
            <a:ext cx="5634303" cy="20124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477EE2-8AB0-4A67-A914-E9DC0D6A131A}"/>
              </a:ext>
            </a:extLst>
          </p:cNvPr>
          <p:cNvSpPr txBox="1"/>
          <p:nvPr/>
        </p:nvSpPr>
        <p:spPr>
          <a:xfrm>
            <a:off x="631369" y="3660530"/>
            <a:ext cx="324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대신홀</a:t>
            </a:r>
            <a:r>
              <a:rPr lang="ko-KR" altLang="en-US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 </a:t>
            </a:r>
            <a:r>
              <a:rPr lang="en-US" altLang="ko-KR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(317</a:t>
            </a:r>
            <a:r>
              <a:rPr lang="ko-KR" altLang="en-US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석</a:t>
            </a:r>
            <a:r>
              <a:rPr lang="en-US" altLang="ko-KR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)</a:t>
            </a:r>
            <a:endParaRPr lang="ko-KR" altLang="en-US" sz="200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A55C63A-AB4A-4563-B968-61BD2FA6862C}"/>
              </a:ext>
            </a:extLst>
          </p:cNvPr>
          <p:cNvSpPr/>
          <p:nvPr/>
        </p:nvSpPr>
        <p:spPr>
          <a:xfrm>
            <a:off x="573310" y="3710693"/>
            <a:ext cx="58059" cy="254000"/>
          </a:xfrm>
          <a:prstGeom prst="rect">
            <a:avLst/>
          </a:prstGeom>
          <a:solidFill>
            <a:srgbClr val="1F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42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D412342-83CC-45BB-BEF0-DB80143E8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5" b="29711"/>
          <a:stretch/>
        </p:blipFill>
        <p:spPr>
          <a:xfrm>
            <a:off x="524169" y="1316964"/>
            <a:ext cx="5840142" cy="2409623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71D43AAB-856C-4EEE-8939-C92E61CEC7EC}"/>
              </a:ext>
            </a:extLst>
          </p:cNvPr>
          <p:cNvSpPr/>
          <p:nvPr/>
        </p:nvSpPr>
        <p:spPr>
          <a:xfrm>
            <a:off x="0" y="-1587"/>
            <a:ext cx="6858000" cy="947369"/>
          </a:xfrm>
          <a:prstGeom prst="rect">
            <a:avLst/>
          </a:prstGeom>
          <a:solidFill>
            <a:srgbClr val="1F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4E928-B9C8-46C3-B00F-9C3D661B7DAF}"/>
              </a:ext>
            </a:extLst>
          </p:cNvPr>
          <p:cNvSpPr txBox="1"/>
          <p:nvPr/>
        </p:nvSpPr>
        <p:spPr>
          <a:xfrm>
            <a:off x="290286" y="259670"/>
            <a:ext cx="627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2025</a:t>
            </a:r>
            <a:r>
              <a:rPr lang="ko-KR" altLang="en-US" sz="2400" dirty="0">
                <a:solidFill>
                  <a:schemeClr val="bg1"/>
                </a:solidFill>
                <a:latin typeface="SB 어그로 Bold" panose="02020603020101020101" pitchFamily="18" charset="-127"/>
                <a:ea typeface="SB 어그로 Bold" panose="02020603020101020101" pitchFamily="18" charset="-127"/>
              </a:rPr>
              <a:t>년도 상명아트홀 수시대관 공고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EBD3C6F-F248-4540-9CFA-C3834D987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0231413"/>
            <a:ext cx="3175000" cy="3568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C1FD79-C15F-4C35-A587-9295CF09DAB3}"/>
              </a:ext>
            </a:extLst>
          </p:cNvPr>
          <p:cNvSpPr txBox="1"/>
          <p:nvPr/>
        </p:nvSpPr>
        <p:spPr>
          <a:xfrm>
            <a:off x="631369" y="1096012"/>
            <a:ext cx="324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상명아트홀 </a:t>
            </a:r>
            <a:r>
              <a:rPr lang="en-US" altLang="ko-KR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2</a:t>
            </a:r>
            <a:r>
              <a:rPr lang="ko-KR" altLang="en-US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관 </a:t>
            </a:r>
            <a:r>
              <a:rPr lang="en-US" altLang="ko-KR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(94</a:t>
            </a:r>
            <a:r>
              <a:rPr lang="ko-KR" altLang="en-US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석</a:t>
            </a:r>
            <a:r>
              <a:rPr lang="en-US" altLang="ko-KR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)</a:t>
            </a:r>
            <a:endParaRPr lang="ko-KR" altLang="en-US" sz="200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18943B6-7C65-4F90-9CA3-DB1B22E939B7}"/>
              </a:ext>
            </a:extLst>
          </p:cNvPr>
          <p:cNvSpPr/>
          <p:nvPr/>
        </p:nvSpPr>
        <p:spPr>
          <a:xfrm>
            <a:off x="573310" y="1146175"/>
            <a:ext cx="58059" cy="254000"/>
          </a:xfrm>
          <a:prstGeom prst="rect">
            <a:avLst/>
          </a:prstGeom>
          <a:solidFill>
            <a:srgbClr val="1F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B508D-0AF1-42F3-A8AB-E224551AA438}"/>
              </a:ext>
            </a:extLst>
          </p:cNvPr>
          <p:cNvSpPr txBox="1"/>
          <p:nvPr/>
        </p:nvSpPr>
        <p:spPr>
          <a:xfrm>
            <a:off x="549275" y="6128507"/>
            <a:ext cx="6127296" cy="16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1) </a:t>
            </a:r>
            <a:r>
              <a:rPr lang="ko-KR" altLang="en-US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대관신청방법</a:t>
            </a:r>
            <a:endParaRPr lang="en-US" altLang="ko-KR" sz="1400" spc="-3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① 상명아트홀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(02-2075-2173) 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번호로 희망 대관 일자를 문의 및 대관 신청 가능 여부 확인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② 상명아트센터 홈페이지에 안내된 대관 서식을 작성하여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메일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(artcenter@smu.ac.kr)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로 송부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③ 대관 신청서 및 그 외 서류 확인 및 대관 심의 진행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④ 승인 결과 유선 혹은 메일을 통해 전달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A955DC-A20A-46BE-80AD-20734AE06D15}"/>
              </a:ext>
            </a:extLst>
          </p:cNvPr>
          <p:cNvSpPr txBox="1"/>
          <p:nvPr/>
        </p:nvSpPr>
        <p:spPr>
          <a:xfrm>
            <a:off x="558071" y="9339758"/>
            <a:ext cx="6127296" cy="70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3) </a:t>
            </a:r>
            <a:r>
              <a:rPr lang="ko-KR" altLang="en-US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문의</a:t>
            </a:r>
            <a:endParaRPr lang="en-US" altLang="ko-KR" sz="1400" spc="-3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평일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09:00 – 17:30   02) 2287-7186   |   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  <a:hlinkClick r:id="rId4"/>
              </a:rPr>
              <a:t>artcenter@smu.ac.kr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F6D33-5AA3-4C77-B70C-F36F15DD53FE}"/>
              </a:ext>
            </a:extLst>
          </p:cNvPr>
          <p:cNvSpPr txBox="1"/>
          <p:nvPr/>
        </p:nvSpPr>
        <p:spPr>
          <a:xfrm>
            <a:off x="558071" y="7896678"/>
            <a:ext cx="6127296" cy="13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2) </a:t>
            </a:r>
            <a:r>
              <a:rPr lang="ko-KR" altLang="en-US" sz="1400" spc="-3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대관신청제한</a:t>
            </a:r>
            <a:endParaRPr lang="en-US" altLang="ko-KR" sz="1400" spc="-3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① 특정한 종교나 정치의 홍보를 목적으로 공연하려는 개인이나 단체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② 대관 계약 사례가 있는 경우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, 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대관료 미납 또는 대관규약을 성실히 이행하지 않은 개인이나 단체</a:t>
            </a:r>
            <a:endParaRPr lang="en-US" altLang="ko-KR" sz="1400" spc="-30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③ 그 외 대관규약 제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7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조 대관신청제한에 해당하는 경우 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(</a:t>
            </a:r>
            <a:r>
              <a:rPr lang="ko-KR" altLang="en-US" sz="1400" spc="-30" dirty="0">
                <a:latin typeface="프리젠테이션 4 Regular" pitchFamily="2" charset="-127"/>
                <a:ea typeface="프리젠테이션 4 Regular" pitchFamily="2" charset="-127"/>
              </a:rPr>
              <a:t>상명아트센터 홈페이지 참조</a:t>
            </a:r>
            <a:r>
              <a:rPr lang="en-US" altLang="ko-KR" sz="1400" spc="-30" dirty="0">
                <a:latin typeface="프리젠테이션 4 Regular" pitchFamily="2" charset="-127"/>
                <a:ea typeface="프리젠테이션 4 Regular" pitchFamily="2" charset="-127"/>
              </a:rPr>
              <a:t>)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EDCDB3A-7A50-4EB7-9DE8-958AC5B40A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4" b="18384"/>
          <a:stretch/>
        </p:blipFill>
        <p:spPr>
          <a:xfrm>
            <a:off x="524169" y="4086752"/>
            <a:ext cx="5840142" cy="20124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477EE2-8AB0-4A67-A914-E9DC0D6A131A}"/>
              </a:ext>
            </a:extLst>
          </p:cNvPr>
          <p:cNvSpPr txBox="1"/>
          <p:nvPr/>
        </p:nvSpPr>
        <p:spPr>
          <a:xfrm>
            <a:off x="631369" y="3660530"/>
            <a:ext cx="324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갤러리 </a:t>
            </a:r>
            <a:r>
              <a:rPr lang="en-US" altLang="ko-KR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(50</a:t>
            </a:r>
            <a:r>
              <a:rPr lang="ko-KR" altLang="en-US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평 규모</a:t>
            </a:r>
            <a:r>
              <a:rPr lang="en-US" altLang="ko-KR" sz="2000" dirty="0">
                <a:solidFill>
                  <a:srgbClr val="1F3A8F"/>
                </a:solidFill>
                <a:latin typeface="SB 어그로 Medium" panose="02020603020101020101" pitchFamily="18" charset="-127"/>
                <a:ea typeface="SB 어그로 Medium" panose="02020603020101020101" pitchFamily="18" charset="-127"/>
              </a:rPr>
              <a:t>)</a:t>
            </a:r>
            <a:endParaRPr lang="ko-KR" altLang="en-US" sz="2000" dirty="0">
              <a:solidFill>
                <a:srgbClr val="1F3A8F"/>
              </a:solidFill>
              <a:latin typeface="SB 어그로 Medium" panose="02020603020101020101" pitchFamily="18" charset="-127"/>
              <a:ea typeface="SB 어그로 Medium" panose="02020603020101020101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A55C63A-AB4A-4563-B968-61BD2FA6862C}"/>
              </a:ext>
            </a:extLst>
          </p:cNvPr>
          <p:cNvSpPr/>
          <p:nvPr/>
        </p:nvSpPr>
        <p:spPr>
          <a:xfrm>
            <a:off x="573310" y="3710693"/>
            <a:ext cx="58059" cy="254000"/>
          </a:xfrm>
          <a:prstGeom prst="rect">
            <a:avLst/>
          </a:prstGeom>
          <a:solidFill>
            <a:srgbClr val="1F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2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460</Words>
  <Application>Microsoft Office PowerPoint</Application>
  <PresentationFormat>사용자 지정</PresentationFormat>
  <Paragraphs>47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SB 어그로 Bold</vt:lpstr>
      <vt:lpstr>SB 어그로 Medium</vt:lpstr>
      <vt:lpstr>맑은 고딕</vt:lpstr>
      <vt:lpstr>프리젠테이션 4 Regular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T6B</dc:creator>
  <cp:lastModifiedBy>T6B</cp:lastModifiedBy>
  <cp:revision>17</cp:revision>
  <dcterms:created xsi:type="dcterms:W3CDTF">2024-05-21T05:42:30Z</dcterms:created>
  <dcterms:modified xsi:type="dcterms:W3CDTF">2024-06-11T02:49:52Z</dcterms:modified>
</cp:coreProperties>
</file>